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DM Sans Medium"/>
      <p:regular r:id="rId24"/>
      <p:bold r:id="rId25"/>
      <p:italic r:id="rId26"/>
      <p:boldItalic r:id="rId27"/>
    </p:embeddedFont>
    <p:embeddedFont>
      <p:font typeface="DM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4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49" orient="horz"/>
        <p:guide pos="158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DMSans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Medium-italic.fntdata"/><Relationship Id="rId25" Type="http://schemas.openxmlformats.org/officeDocument/2006/relationships/font" Target="fonts/DMSansMedium-bold.fntdata"/><Relationship Id="rId28" Type="http://schemas.openxmlformats.org/officeDocument/2006/relationships/font" Target="fonts/DMSans-regular.fntdata"/><Relationship Id="rId27" Type="http://schemas.openxmlformats.org/officeDocument/2006/relationships/font" Target="fonts/DM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Italic.fntdata"/><Relationship Id="rId30" Type="http://schemas.openxmlformats.org/officeDocument/2006/relationships/font" Target="fonts/DM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6402a235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06402a235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c4a623311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c4a62331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c4a623311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c4a623311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c4a623311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c4a623311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c4a623311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c4a623311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c4a623311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c4a623311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c4a62331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c4a6233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8abab81e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8abab81e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8abab81e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b8abab81e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95a25cc46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a95a25cc4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6402a2356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06402a2356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06402a2356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95a25cc4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95a25cc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f15f5a59a_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f15f5a59a_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8aa7b45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8aa7b45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95a25cc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95a25cc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c4a623311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c4a62331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c4a623311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c4a623311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c4a623311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c4a623311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_Cover">
  <p:cSld name="1_Cover - Choose Imag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int6"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825" y="383644"/>
            <a:ext cx="964387" cy="2061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/>
        </p:nvSpPr>
        <p:spPr>
          <a:xfrm>
            <a:off x="2442286" y="4745736"/>
            <a:ext cx="1153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6point6.co.uk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5375" y="1653600"/>
            <a:ext cx="2720700" cy="18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b="0" i="0" sz="22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245375" y="3794250"/>
            <a:ext cx="2924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2024  |  </a:t>
            </a: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 1">
  <p:cSld name="Contact 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-8100" y="-7575"/>
            <a:ext cx="9234300" cy="52122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229950" y="4690309"/>
            <a:ext cx="105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6point6.co.uk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2">
            <a:alphaModFix/>
          </a:blip>
          <a:srcRect b="30517" l="8490" r="5577" t="32443"/>
          <a:stretch/>
        </p:blipFill>
        <p:spPr>
          <a:xfrm>
            <a:off x="311700" y="342900"/>
            <a:ext cx="731628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1"/>
          <p:cNvSpPr/>
          <p:nvPr/>
        </p:nvSpPr>
        <p:spPr>
          <a:xfrm>
            <a:off x="3989325" y="0"/>
            <a:ext cx="2035800" cy="20199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229950" y="2504125"/>
            <a:ext cx="2955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238150" y="948638"/>
            <a:ext cx="3119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Get in touch </a:t>
            </a:r>
            <a:endParaRPr b="0" i="0" sz="2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8" name="Google Shape;98;p11"/>
          <p:cNvGrpSpPr/>
          <p:nvPr/>
        </p:nvGrpSpPr>
        <p:grpSpPr>
          <a:xfrm>
            <a:off x="3663474" y="-7540"/>
            <a:ext cx="5562863" cy="5212335"/>
            <a:chOff x="3213975" y="1051275"/>
            <a:chExt cx="5929925" cy="4092600"/>
          </a:xfrm>
        </p:grpSpPr>
        <p:sp>
          <p:nvSpPr>
            <p:cNvPr id="99" name="Google Shape;99;p11"/>
            <p:cNvSpPr/>
            <p:nvPr/>
          </p:nvSpPr>
          <p:spPr>
            <a:xfrm>
              <a:off x="4555700" y="1051275"/>
              <a:ext cx="4588200" cy="4092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213975" y="4088350"/>
              <a:ext cx="1785000" cy="1055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" name="Google Shape;101;p11"/>
          <p:cNvPicPr preferRelativeResize="0"/>
          <p:nvPr/>
        </p:nvPicPr>
        <p:blipFill rotWithShape="1">
          <a:blip r:embed="rId3">
            <a:alphaModFix/>
          </a:blip>
          <a:srcRect b="26567" l="34160" r="35763" t="26284"/>
          <a:stretch/>
        </p:blipFill>
        <p:spPr>
          <a:xfrm>
            <a:off x="5070980" y="209555"/>
            <a:ext cx="3900144" cy="472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4">
            <a:alphaModFix/>
          </a:blip>
          <a:srcRect b="46734" l="45227" r="46851" t="42427"/>
          <a:stretch/>
        </p:blipFill>
        <p:spPr>
          <a:xfrm>
            <a:off x="8178611" y="3753053"/>
            <a:ext cx="281448" cy="49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 rotWithShape="1">
          <a:blip r:embed="rId4">
            <a:alphaModFix/>
          </a:blip>
          <a:srcRect b="46734" l="45227" r="46851" t="42427"/>
          <a:stretch/>
        </p:blipFill>
        <p:spPr>
          <a:xfrm>
            <a:off x="7576445" y="2786614"/>
            <a:ext cx="281448" cy="49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32">
          <p15:clr>
            <a:srgbClr val="FA7B17"/>
          </p15:clr>
        </p15:guide>
        <p15:guide id="2" orient="horz" pos="162">
          <p15:clr>
            <a:srgbClr val="FF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2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-7600" y="-38050"/>
            <a:ext cx="2312700" cy="518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6831300" y="7550"/>
            <a:ext cx="2312700" cy="5143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256025" y="67325"/>
            <a:ext cx="2171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6891500" y="8477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2667900" y="1155825"/>
            <a:ext cx="17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6891500" y="2627400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12"/>
          <p:cNvSpPr txBox="1"/>
          <p:nvPr/>
        </p:nvSpPr>
        <p:spPr>
          <a:xfrm>
            <a:off x="6891500" y="41243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12"/>
          <p:cNvSpPr txBox="1"/>
          <p:nvPr>
            <p:ph idx="1" type="subTitle"/>
          </p:nvPr>
        </p:nvSpPr>
        <p:spPr>
          <a:xfrm>
            <a:off x="-163" y="124493"/>
            <a:ext cx="22608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b="1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2"/>
          <p:cNvSpPr txBox="1"/>
          <p:nvPr>
            <p:ph idx="2" type="subTitle"/>
          </p:nvPr>
        </p:nvSpPr>
        <p:spPr>
          <a:xfrm>
            <a:off x="2455897" y="8734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2"/>
          <p:cNvSpPr txBox="1"/>
          <p:nvPr>
            <p:ph idx="3" type="subTitle"/>
          </p:nvPr>
        </p:nvSpPr>
        <p:spPr>
          <a:xfrm>
            <a:off x="2454147" y="260265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2"/>
          <p:cNvSpPr txBox="1"/>
          <p:nvPr>
            <p:ph idx="4" type="subTitle"/>
          </p:nvPr>
        </p:nvSpPr>
        <p:spPr>
          <a:xfrm>
            <a:off x="2454147" y="405305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5" type="subTitle"/>
          </p:nvPr>
        </p:nvSpPr>
        <p:spPr>
          <a:xfrm>
            <a:off x="4644272" y="87340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6" type="subTitle"/>
          </p:nvPr>
        </p:nvSpPr>
        <p:spPr>
          <a:xfrm>
            <a:off x="4642700" y="260265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7" type="subTitle"/>
          </p:nvPr>
        </p:nvSpPr>
        <p:spPr>
          <a:xfrm>
            <a:off x="4642700" y="405305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8" type="subTitle"/>
          </p:nvPr>
        </p:nvSpPr>
        <p:spPr>
          <a:xfrm>
            <a:off x="7072700" y="2622300"/>
            <a:ext cx="1889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100"/>
              <a:buFont typeface="DM Sans"/>
              <a:buNone/>
              <a:defRPr b="1" i="0" sz="1100" u="none" cap="none" strike="noStrike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9" type="subTitle"/>
          </p:nvPr>
        </p:nvSpPr>
        <p:spPr>
          <a:xfrm>
            <a:off x="7072700" y="90660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100"/>
              <a:buFont typeface="DM Sans"/>
              <a:buNone/>
              <a:defRPr b="1" i="0" sz="1100" u="none" cap="none" strike="noStrike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3" type="subTitle"/>
          </p:nvPr>
        </p:nvSpPr>
        <p:spPr>
          <a:xfrm>
            <a:off x="7073100" y="4048175"/>
            <a:ext cx="1889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100"/>
              <a:buFont typeface="DM Sans"/>
              <a:buNone/>
              <a:defRPr b="1" i="0" sz="1100" u="none" cap="none" strike="noStrike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2"/>
          <p:cNvSpPr txBox="1"/>
          <p:nvPr/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12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©6point6 202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4</a:t>
            </a: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|  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MIT</a:t>
            </a:r>
            <a:endParaRPr b="0" i="0" sz="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4" name="Google Shape;12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genta block">
  <p:cSld name="TITLE_1_1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3"/>
          <p:cNvGrpSpPr/>
          <p:nvPr/>
        </p:nvGrpSpPr>
        <p:grpSpPr>
          <a:xfrm>
            <a:off x="3230475" y="1051275"/>
            <a:ext cx="5929925" cy="4092600"/>
            <a:chOff x="3213975" y="1051275"/>
            <a:chExt cx="5929925" cy="4092600"/>
          </a:xfrm>
        </p:grpSpPr>
        <p:sp>
          <p:nvSpPr>
            <p:cNvPr id="127" name="Google Shape;127;p13"/>
            <p:cNvSpPr/>
            <p:nvPr/>
          </p:nvSpPr>
          <p:spPr>
            <a:xfrm>
              <a:off x="4555700" y="1051275"/>
              <a:ext cx="4588200" cy="409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213975" y="4088350"/>
              <a:ext cx="1785000" cy="105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5105600" y="1051275"/>
            <a:ext cx="4054800" cy="451500"/>
          </a:xfrm>
          <a:prstGeom prst="rect">
            <a:avLst/>
          </a:prstGeom>
          <a:solidFill>
            <a:srgbClr val="7900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DM Sans"/>
              <a:buNone/>
              <a:defRPr b="0" i="0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2" type="subTitle"/>
          </p:nvPr>
        </p:nvSpPr>
        <p:spPr>
          <a:xfrm>
            <a:off x="5105600" y="1697850"/>
            <a:ext cx="35661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>
            <p:ph type="title"/>
          </p:nvPr>
        </p:nvSpPr>
        <p:spPr>
          <a:xfrm>
            <a:off x="229950" y="206150"/>
            <a:ext cx="8715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3" type="subTitle"/>
          </p:nvPr>
        </p:nvSpPr>
        <p:spPr>
          <a:xfrm>
            <a:off x="229950" y="722225"/>
            <a:ext cx="87159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b="0" i="0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4" type="subTitle"/>
          </p:nvPr>
        </p:nvSpPr>
        <p:spPr>
          <a:xfrm>
            <a:off x="229950" y="1051275"/>
            <a:ext cx="4182600" cy="28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17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">
  <p:cSld name="CUSTOM_2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6831300" y="-22800"/>
            <a:ext cx="2350800" cy="518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  |  </a:t>
            </a: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250825" y="986325"/>
            <a:ext cx="63000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subTitle"/>
          </p:nvPr>
        </p:nvSpPr>
        <p:spPr>
          <a:xfrm>
            <a:off x="256025" y="664650"/>
            <a:ext cx="6300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 Black">
  <p:cSld name="CUSTOM_1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229950" y="1603925"/>
            <a:ext cx="4948500" cy="61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64272" y="4740800"/>
            <a:ext cx="409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79225" y="4740800"/>
            <a:ext cx="2344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2024 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256025" y="664650"/>
            <a:ext cx="8706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title"/>
          </p:nvPr>
        </p:nvSpPr>
        <p:spPr>
          <a:xfrm>
            <a:off x="256025" y="240750"/>
            <a:ext cx="87066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 with green column">
  <p:cSld name="TITLE_1_1_4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  |  </a:t>
            </a: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hapter Divider Green">
  <p:cSld name="TITLE_1_1">
    <p:bg>
      <p:bgPr>
        <a:solidFill>
          <a:schemeClr val="accen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6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  |  </a:t>
            </a: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hapter Divider Ruby">
  <p:cSld name="TITLE_1_1_1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" name="Google Shape;51;p7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hapter Divider Magenta">
  <p:cSld name="TITLE_1_1_1_1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59;p8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">
  <p:cSld name="CUSTOM_1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-7600" y="0"/>
            <a:ext cx="2312700" cy="515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6831300" y="7550"/>
            <a:ext cx="2312700" cy="5143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256025" y="67325"/>
            <a:ext cx="2171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/>
        </p:nvSpPr>
        <p:spPr>
          <a:xfrm>
            <a:off x="6891500" y="8477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2667900" y="1155825"/>
            <a:ext cx="17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6891500" y="2627400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6891500" y="41243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2455897" y="9066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subTitle"/>
          </p:nvPr>
        </p:nvSpPr>
        <p:spPr>
          <a:xfrm>
            <a:off x="2454147" y="25461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3" type="subTitle"/>
          </p:nvPr>
        </p:nvSpPr>
        <p:spPr>
          <a:xfrm>
            <a:off x="2454147" y="4048175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4" type="subTitle"/>
          </p:nvPr>
        </p:nvSpPr>
        <p:spPr>
          <a:xfrm>
            <a:off x="6965650" y="2546100"/>
            <a:ext cx="199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200"/>
              <a:buFont typeface="DM Sans"/>
              <a:buNone/>
              <a:defRPr b="1" sz="1200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5" type="subTitle"/>
          </p:nvPr>
        </p:nvSpPr>
        <p:spPr>
          <a:xfrm>
            <a:off x="6965650" y="906600"/>
            <a:ext cx="199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200"/>
              <a:buFont typeface="DM Sans"/>
              <a:buNone/>
              <a:defRPr b="1" sz="1200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6" type="subTitle"/>
          </p:nvPr>
        </p:nvSpPr>
        <p:spPr>
          <a:xfrm>
            <a:off x="6966041" y="4048175"/>
            <a:ext cx="199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200"/>
              <a:buFont typeface="DM Sans"/>
              <a:buNone/>
              <a:defRPr b="1" sz="1200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9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9"/>
          <p:cNvSpPr txBox="1"/>
          <p:nvPr>
            <p:ph type="title"/>
          </p:nvPr>
        </p:nvSpPr>
        <p:spPr>
          <a:xfrm>
            <a:off x="260275" y="240750"/>
            <a:ext cx="1836300" cy="12843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7" type="subTitle"/>
          </p:nvPr>
        </p:nvSpPr>
        <p:spPr>
          <a:xfrm>
            <a:off x="4644472" y="9066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8" type="subTitle"/>
          </p:nvPr>
        </p:nvSpPr>
        <p:spPr>
          <a:xfrm>
            <a:off x="4642722" y="25461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9" type="subTitle"/>
          </p:nvPr>
        </p:nvSpPr>
        <p:spPr>
          <a:xfrm>
            <a:off x="4642722" y="4048175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act ">
  <p:cSld name="TITLE_2_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-8100" y="-7575"/>
            <a:ext cx="9234300" cy="52122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0"/>
          <p:cNvSpPr txBox="1"/>
          <p:nvPr/>
        </p:nvSpPr>
        <p:spPr>
          <a:xfrm>
            <a:off x="229950" y="4690309"/>
            <a:ext cx="105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6point6.co.uk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306150" y="3965100"/>
            <a:ext cx="13056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London Office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130 Jermyn Street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London, SW1Y 4UR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3989325" y="0"/>
            <a:ext cx="2035800" cy="20199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 txBox="1"/>
          <p:nvPr>
            <p:ph idx="1" type="subTitle"/>
          </p:nvPr>
        </p:nvSpPr>
        <p:spPr>
          <a:xfrm>
            <a:off x="306150" y="1940800"/>
            <a:ext cx="2955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8" name="Google Shape;88;p10"/>
          <p:cNvSpPr txBox="1"/>
          <p:nvPr/>
        </p:nvSpPr>
        <p:spPr>
          <a:xfrm>
            <a:off x="314350" y="1029700"/>
            <a:ext cx="3119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Get in touch </a:t>
            </a:r>
            <a:endParaRPr b="0" i="0" sz="2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" name="Google Shape;89;p10"/>
          <p:cNvPicPr preferRelativeResize="0"/>
          <p:nvPr/>
        </p:nvPicPr>
        <p:blipFill rotWithShape="1">
          <a:blip r:embed="rId2">
            <a:alphaModFix/>
          </a:blip>
          <a:srcRect b="248" l="0" r="0" t="258"/>
          <a:stretch/>
        </p:blipFill>
        <p:spPr>
          <a:xfrm>
            <a:off x="3137925" y="-7575"/>
            <a:ext cx="6088275" cy="52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309">
          <p15:clr>
            <a:srgbClr val="FA7B17"/>
          </p15:clr>
        </p15:guide>
        <p15:guide id="2" orient="horz" pos="216">
          <p15:clr>
            <a:srgbClr val="FF00FF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9950" y="1603925"/>
            <a:ext cx="49485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FFFF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anthony.mckale@6point6.co.u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34" l="0" r="0" t="7834"/>
          <a:stretch/>
        </p:blipFill>
        <p:spPr>
          <a:xfrm>
            <a:off x="4650327" y="0"/>
            <a:ext cx="457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/>
          <p:nvPr/>
        </p:nvSpPr>
        <p:spPr>
          <a:xfrm>
            <a:off x="4556614" y="0"/>
            <a:ext cx="1470600" cy="18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247888" y="3095825"/>
            <a:ext cx="34392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Anthony McKale</a:t>
            </a:r>
            <a:b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Associate Director of DevOps and Cloud</a:t>
            </a:r>
            <a:endParaRPr i="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247888" y="3836102"/>
            <a:ext cx="19659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Date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02-2024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250827" y="837950"/>
            <a:ext cx="43995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Wee Social 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Tea, Beyond Assam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i="0" sz="2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1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400" y="456550"/>
            <a:ext cx="5251800" cy="39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</a:rPr>
              <a:t>Chrysanthemum</a:t>
            </a:r>
            <a:r>
              <a:rPr b="1" lang="en" sz="3800">
                <a:solidFill>
                  <a:schemeClr val="dk1"/>
                </a:solidFill>
              </a:rPr>
              <a:t> </a:t>
            </a:r>
            <a:r>
              <a:rPr b="1" lang="en" sz="3800">
                <a:solidFill>
                  <a:schemeClr val="dk1"/>
                </a:solidFill>
              </a:rPr>
              <a:t>Tea</a:t>
            </a:r>
            <a:endParaRPr b="1" sz="3800"/>
          </a:p>
        </p:txBody>
      </p:sp>
      <p:sp>
        <p:nvSpPr>
          <p:cNvPr id="220" name="Google Shape;220;p23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Irn Bru Orange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Orange Peel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Taste: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Orange / Bamboo Flesh / 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Faint Sickly Sugary Sweetness 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675" y="834650"/>
            <a:ext cx="4347825" cy="29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24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Forest Fruit Tea</a:t>
            </a:r>
            <a:endParaRPr b="1" sz="4800"/>
          </a:p>
        </p:txBody>
      </p:sp>
      <p:sp>
        <p:nvSpPr>
          <p:cNvPr id="228" name="Google Shape;228;p24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Cola Kube Red 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Sweetie Sugar Smell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Taste: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Burnt Wood / Strawberry / 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Strong Herb (Sage)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(Actually Redbush ?) 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227" y="205477"/>
            <a:ext cx="3618125" cy="482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5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Green Peach</a:t>
            </a:r>
            <a:r>
              <a:rPr b="1" lang="en" sz="4800">
                <a:solidFill>
                  <a:schemeClr val="dk1"/>
                </a:solidFill>
              </a:rPr>
              <a:t> Tea</a:t>
            </a:r>
            <a:endParaRPr b="1" sz="4800"/>
          </a:p>
        </p:txBody>
      </p:sp>
      <p:sp>
        <p:nvSpPr>
          <p:cNvPr id="236" name="Google Shape;236;p25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Burnt Amber</a:t>
            </a: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Wood / Moss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Taste: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Strong Moss / 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Sickly sweet after taste /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Faint Peach notes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227" y="269677"/>
            <a:ext cx="3569975" cy="475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6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</a:rPr>
              <a:t>Posh Milky Oolong</a:t>
            </a:r>
            <a:endParaRPr b="1" sz="4400"/>
          </a:p>
        </p:txBody>
      </p:sp>
      <p:sp>
        <p:nvSpPr>
          <p:cNvPr id="244" name="Google Shape;244;p26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Light Honey / Greenish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Honey, Off-Flavour/Smelling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Taste: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Ice cream / Vanilla /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Herb (light)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977" y="182525"/>
            <a:ext cx="3664225" cy="488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7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</a:rPr>
              <a:t>Posh Lapsang</a:t>
            </a:r>
            <a:endParaRPr b="1" sz="4400"/>
          </a:p>
        </p:txBody>
      </p:sp>
      <p:sp>
        <p:nvSpPr>
          <p:cNvPr id="252" name="Google Shape;252;p27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Dark Ale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Peaty (Strong)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Taste: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Charred </a:t>
            </a: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Peat Soil / Sweet Amber /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Orange Peel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977" y="108700"/>
            <a:ext cx="3712375" cy="494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28"/>
          <p:cNvSpPr txBox="1"/>
          <p:nvPr>
            <p:ph idx="1" type="subTitle"/>
          </p:nvPr>
        </p:nvSpPr>
        <p:spPr>
          <a:xfrm>
            <a:off x="364900" y="1963200"/>
            <a:ext cx="5352900" cy="759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Tea Competition</a:t>
            </a:r>
            <a:endParaRPr b="1" sz="5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60" name="Google Shape;260;p28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1" name="Google Shape;261;p28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164275" y="3909500"/>
            <a:ext cx="5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29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Tea Competition</a:t>
            </a:r>
            <a:endParaRPr b="1" sz="5000"/>
          </a:p>
        </p:txBody>
      </p:sp>
      <p:sp>
        <p:nvSpPr>
          <p:cNvPr id="269" name="Google Shape;269;p29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250825" y="928275"/>
            <a:ext cx="626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Audience participation Question: 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What are the families of the 4 mystery teas ?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Options: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English Breakfast / Yorkshire Gold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Earl Grey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Lapsang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Oolong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Green Tea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Chrysanthemum Tea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Fruit Tea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0"/>
          <p:cNvSpPr txBox="1"/>
          <p:nvPr>
            <p:ph idx="1" type="subTitle"/>
          </p:nvPr>
        </p:nvSpPr>
        <p:spPr>
          <a:xfrm>
            <a:off x="364900" y="1963200"/>
            <a:ext cx="5352900" cy="759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Questions?</a:t>
            </a:r>
            <a:endParaRPr b="1" sz="5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7" name="Google Shape;277;p30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8" name="Google Shape;278;p30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164275" y="3909500"/>
            <a:ext cx="5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164275" y="3909500"/>
            <a:ext cx="5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200" y="1496000"/>
            <a:ext cx="3054575" cy="26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050" y="1456199"/>
            <a:ext cx="3690125" cy="27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idx="1" type="subTitle"/>
          </p:nvPr>
        </p:nvSpPr>
        <p:spPr>
          <a:xfrm>
            <a:off x="2503190" y="2029775"/>
            <a:ext cx="41376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700">
                <a:solidFill>
                  <a:schemeClr val="accent5"/>
                </a:solidFill>
              </a:rPr>
              <a:t>If you have any questions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anthony.mckale@6point6.co.uk</a:t>
            </a:r>
            <a:br>
              <a:rPr lang="en" sz="1200">
                <a:solidFill>
                  <a:schemeClr val="accent5"/>
                </a:solidFill>
              </a:rPr>
            </a:br>
            <a:r>
              <a:rPr lang="en" sz="1200">
                <a:solidFill>
                  <a:schemeClr val="accent5"/>
                </a:solidFill>
              </a:rPr>
              <a:t>#dep-eng-devops (slack)  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288" name="Google Shape;288;p31"/>
          <p:cNvSpPr txBox="1"/>
          <p:nvPr>
            <p:ph idx="1" type="subTitle"/>
          </p:nvPr>
        </p:nvSpPr>
        <p:spPr>
          <a:xfrm>
            <a:off x="2388525" y="441225"/>
            <a:ext cx="42522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en" sz="2300">
                <a:solidFill>
                  <a:schemeClr val="dk1"/>
                </a:solidFill>
              </a:rPr>
              <a:t>Thank you for your </a:t>
            </a:r>
            <a:br>
              <a:rPr b="1" lang="en" sz="2300">
                <a:solidFill>
                  <a:schemeClr val="dk1"/>
                </a:solidFill>
              </a:rPr>
            </a:br>
            <a:r>
              <a:rPr b="1" lang="en" sz="2300">
                <a:solidFill>
                  <a:schemeClr val="dk1"/>
                </a:solidFill>
              </a:rPr>
              <a:t>Awesomeness</a:t>
            </a:r>
            <a:r>
              <a:rPr b="1" lang="en" sz="1800">
                <a:solidFill>
                  <a:schemeClr val="dk1"/>
                </a:solidFill>
              </a:rPr>
              <a:t> 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29" l="0" r="11150" t="12529"/>
          <a:stretch/>
        </p:blipFill>
        <p:spPr>
          <a:xfrm>
            <a:off x="5080225" y="0"/>
            <a:ext cx="4063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4521100" y="0"/>
            <a:ext cx="1511700" cy="32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TABLE OF CONTENTS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INTRO TO TEA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TEA TASTING NOTES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TEA + CHAT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TEA TASTING COMPETITION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i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" name="Google Shape;154;p1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129" y="467225"/>
            <a:ext cx="6179774" cy="34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6"/>
          <p:cNvSpPr txBox="1"/>
          <p:nvPr>
            <p:ph idx="1" type="subTitle"/>
          </p:nvPr>
        </p:nvSpPr>
        <p:spPr>
          <a:xfrm>
            <a:off x="364900" y="1963200"/>
            <a:ext cx="5352900" cy="7599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Intro to </a:t>
            </a:r>
            <a:b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TEA</a:t>
            </a:r>
            <a:endParaRPr sz="2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62" name="Google Shape;162;p16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3" name="Google Shape;163;p16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800" y="115575"/>
            <a:ext cx="4229550" cy="56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17"/>
          <p:cNvSpPr txBox="1"/>
          <p:nvPr>
            <p:ph type="title"/>
          </p:nvPr>
        </p:nvSpPr>
        <p:spPr>
          <a:xfrm>
            <a:off x="256025" y="7741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</a:rPr>
              <a:t>INTRO</a:t>
            </a:r>
            <a:endParaRPr b="1" sz="5000"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426" y="148138"/>
            <a:ext cx="4203451" cy="484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308600" y="1491450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9 Teas to Taste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 Teas to identify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Covering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Black Tea, Green Tea, 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lastly Fruit Tea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 </a:t>
            </a: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Milky Tea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364900" y="1963200"/>
            <a:ext cx="5352900" cy="759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Tea Tasting</a:t>
            </a:r>
            <a:b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Notes</a:t>
            </a:r>
            <a:endParaRPr b="1" sz="5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9" name="Google Shape;179;p18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0" name="Google Shape;180;p18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164275" y="3909500"/>
            <a:ext cx="5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From a opinionated Scotsman</a:t>
            </a:r>
            <a:endParaRPr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9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Yorkshire Gold</a:t>
            </a:r>
            <a:endParaRPr b="1" sz="5000"/>
          </a:p>
        </p:txBody>
      </p:sp>
      <p:sp>
        <p:nvSpPr>
          <p:cNvPr id="188" name="Google Shape;188;p19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Cola Black/Brown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Faint Burnt Sugar (very faint)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Taste: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Water / Faint Burnt Wood / 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Faint Herb (Sage)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227" y="189411"/>
            <a:ext cx="3608500" cy="4811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Earl Grey</a:t>
            </a:r>
            <a:endParaRPr b="1" sz="5000"/>
          </a:p>
        </p:txBody>
      </p:sp>
      <p:sp>
        <p:nvSpPr>
          <p:cNvPr id="196" name="Google Shape;196;p20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Amber Gold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Honey / Fresh Grass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Taste: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Mild Detergent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 Salt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Burnt Oak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912" y="240749"/>
            <a:ext cx="3838687" cy="46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1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Green Tea</a:t>
            </a:r>
            <a:endParaRPr b="1" sz="5000"/>
          </a:p>
        </p:txBody>
      </p:sp>
      <p:sp>
        <p:nvSpPr>
          <p:cNvPr id="204" name="Google Shape;204;p21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Apple Juice Yellow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Meadow Breeze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Taste: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Lemon / Soft Mint / Herby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225" y="288900"/>
            <a:ext cx="3562775" cy="47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2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Oolong </a:t>
            </a:r>
            <a:r>
              <a:rPr b="1" lang="en" sz="5000">
                <a:solidFill>
                  <a:schemeClr val="dk1"/>
                </a:solidFill>
              </a:rPr>
              <a:t>Tea</a:t>
            </a:r>
            <a:endParaRPr b="1" sz="5000"/>
          </a:p>
        </p:txBody>
      </p:sp>
      <p:sp>
        <p:nvSpPr>
          <p:cNvPr id="212" name="Google Shape;212;p22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Irn Bru Orange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Faint Sickly Sweet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Taste: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Strong Woody Flavour / 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Herb (Rosemary) / 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Faint Burnt Summer Fruit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502" y="185725"/>
            <a:ext cx="3625700" cy="48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IC TEMPLATE">
  <a:themeElements>
    <a:clrScheme name="6point6">
      <a:dk1>
        <a:srgbClr val="000000"/>
      </a:dk1>
      <a:lt1>
        <a:srgbClr val="FFFFFF"/>
      </a:lt1>
      <a:dk2>
        <a:srgbClr val="CE0099"/>
      </a:dk2>
      <a:lt2>
        <a:srgbClr val="8854FC"/>
      </a:lt2>
      <a:accent1>
        <a:srgbClr val="00CEC3"/>
      </a:accent1>
      <a:accent2>
        <a:srgbClr val="79004F"/>
      </a:accent2>
      <a:accent3>
        <a:srgbClr val="302780"/>
      </a:accent3>
      <a:accent4>
        <a:srgbClr val="1CA1AF"/>
      </a:accent4>
      <a:accent5>
        <a:srgbClr val="666C69"/>
      </a:accent5>
      <a:accent6>
        <a:srgbClr val="D3D7D6"/>
      </a:accent6>
      <a:hlink>
        <a:srgbClr val="41424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